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Montserrat Medium" panose="00000600000000000000" pitchFamily="2" charset="-52"/>
      <p:regular r:id="rId14"/>
      <p:italic r:id="rId15"/>
    </p:embeddedFont>
    <p:embeddedFont>
      <p:font typeface="Montserrat SemiBold" panose="00000700000000000000" pitchFamily="2" charset="-52"/>
      <p:bold r:id="rId16"/>
      <p:boldItalic r:id="rId17"/>
    </p:embeddedFont>
    <p:embeddedFont>
      <p:font typeface="Pershotravneva55" panose="02000503000000000000" pitchFamily="2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89" userDrawn="1">
          <p15:clr>
            <a:srgbClr val="A4A3A4"/>
          </p15:clr>
        </p15:guide>
        <p15:guide id="4" pos="7514" userDrawn="1">
          <p15:clr>
            <a:srgbClr val="A4A3A4"/>
          </p15:clr>
        </p15:guide>
        <p15:guide id="5" orient="horz" pos="119" userDrawn="1">
          <p15:clr>
            <a:srgbClr val="A4A3A4"/>
          </p15:clr>
        </p15:guide>
        <p15:guide id="6" pos="75" userDrawn="1">
          <p15:clr>
            <a:srgbClr val="A4A3A4"/>
          </p15:clr>
        </p15:guide>
        <p15:guide id="7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C2F"/>
    <a:srgbClr val="E6A93B"/>
    <a:srgbClr val="F4F8A2"/>
    <a:srgbClr val="D0494F"/>
    <a:srgbClr val="1E72E2"/>
    <a:srgbClr val="0000FF"/>
    <a:srgbClr val="A0BBF0"/>
    <a:srgbClr val="A9E4E7"/>
    <a:srgbClr val="AACBE6"/>
    <a:srgbClr val="BDF7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992" y="2094"/>
      </p:cViewPr>
      <p:guideLst>
        <p:guide orient="horz" pos="2160"/>
        <p:guide pos="3840"/>
        <p:guide pos="189"/>
        <p:guide pos="7514"/>
        <p:guide orient="horz" pos="119"/>
        <p:guide pos="75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43D11-7AF9-470B-8439-B7418D76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3466A3-7411-4D97-BE3D-D88F130F0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FA1A5-09D3-4E71-A72C-1F1FD0D9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66057-3A68-4941-9FCF-92C016E8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792688-2BE0-4045-B411-F7B216E21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0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B2112-AC2B-4F02-BEB3-6900B33E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7F13F2-4DA9-49C3-B153-0D6B90DDDF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FA6EDB-D925-4841-95B7-B38B21F9B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28EF7-F4C5-4061-A37F-0FF5027C4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6BADFA-4652-4F45-AA02-64DA103E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945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9741F96-3850-4D44-BBB8-D40B70A04E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ABF49E-5D66-4580-83A0-D9670646FE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042EE2-6B72-4584-9213-53FDA763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968BF2-F276-42A0-8608-BDABCAD15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05706-2143-4920-828B-59125B60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36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1D4901-9382-4E99-8157-548E8DE4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8B4602-8A69-418C-BD00-9D7B8C333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69E7F6-ACC2-4E21-BC0E-C56C3D44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9D9F51-3B49-4C5C-9A14-2820B357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8A5774-D47B-48D8-AD56-45349F05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421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3963E-5FF9-4133-87E1-C86C0929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4C1E6B-BF6D-4B0F-BCE8-4ACA7677D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EF6347-8221-418E-894D-C1A7666A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1FAA9A-352A-473E-A069-8A2378524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79E814-948C-4FB6-98FD-9F9178A1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75D1A0-269F-4633-81AD-26E41E7A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583CF9-B54A-4A69-8E4A-CE4B903F7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ECE4A2-1A39-4DEC-AE7E-11DD27A8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DB67E3-D34C-4717-9D26-E3C0183A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6225CA6-A63D-4134-B49E-DF8CE7228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992614-6C2C-4E73-9B4A-D911167D6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23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1230A-3535-4617-82F1-DB3447F82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8840F9A-5CE9-4754-B20C-7155C9614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F83508-6871-4416-9AC9-8FF50B7D4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47F34DE-E735-4506-8A83-372D2E0E6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BB04BE8-EA3B-41EA-9548-10ABA02F58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09CC391-AACE-461F-B268-64B4B92CA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98766D-2BBC-4D75-A48F-70CFA4A90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1102EA3-D78C-49DC-B75A-0E6AF3EB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15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76776-DAC6-40DD-98FC-0F3DED99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20CE6E-2DE7-48D0-8E00-91F6A4A4A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1B9A49-ECE0-4B4D-9965-C12F1684C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CA4EAA1-FEC3-4AF4-9599-9F7944F6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231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64A6A29-13E1-4298-AE7B-88F9A2E4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45CBFDD-47AF-45C1-966C-EF834C7FA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FF3AB8-6110-466A-B497-B7C71E52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10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7DE375-86CC-4301-B512-011389A35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8DABE4-685E-4025-B3D6-4399566AF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0F060C-F536-49E5-A54A-DC661AC11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61B1F84-9074-4B94-8A51-04DC02C75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CFCA29-3E6B-40D9-8EEE-081708068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4D2364-FC05-4F33-BB6D-E85C3832B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17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0954A6-D438-422E-9569-77208B2FE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4DB24EC-74ED-4F68-9929-48E0AF40D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817EEE-B0A3-4335-90C7-3A69EBBD7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9FEE37-ABA5-4337-9756-6A5EEEED9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04833D-B9F8-400C-9D43-6889738B6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839D1C-7CF1-424C-8BCE-18FDB514A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5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7CBEB-5A07-45BC-9859-C479EE4F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8FEB4D-3F3A-4FF7-9BA8-C957CD7FD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F0E7D1-9CD4-4F46-BACB-4400DDCED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0CB17-6CB3-439B-821A-B96C6CF1EAF3}" type="datetimeFigureOut">
              <a:rPr lang="ru-RU" smtClean="0"/>
              <a:t>27.02.2026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23F83-FD5F-4800-BC9A-3C8C205036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A75B90-FC55-47F0-A4A8-66B022818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6408FB-AE9D-4335-B493-338647B7B2C7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: фигура 14">
            <a:extLst>
              <a:ext uri="{FF2B5EF4-FFF2-40B4-BE49-F238E27FC236}">
                <a16:creationId xmlns:a16="http://schemas.microsoft.com/office/drawing/2014/main" id="{AAA7D486-EDEC-41A9-8D9E-4B7EADFFC24C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A8C8789B-36E8-400B-8E48-BAF3D9939364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22F12650-B4F3-4F08-92C1-F0BC211F3D5D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BF9EFC30-CC0A-484A-ACC9-E9D53AD14E05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D773C3-F9A0-49E0-AEF1-7F8F4997E78D}"/>
              </a:ext>
            </a:extLst>
          </p:cNvPr>
          <p:cNvSpPr txBox="1"/>
          <p:nvPr/>
        </p:nvSpPr>
        <p:spPr>
          <a:xfrm>
            <a:off x="263525" y="188913"/>
            <a:ext cx="5992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800" dirty="0">
                <a:latin typeface="Montserrat SemiBold" panose="00000700000000000000" pitchFamily="2" charset="-52"/>
              </a:rPr>
              <a:t>Успішне засвоєння лексики</a:t>
            </a:r>
            <a:endParaRPr lang="ru-RU" sz="2800" dirty="0">
              <a:latin typeface="Montserrat SemiBold" panose="00000700000000000000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77C932-1F2B-48EC-9C15-CCBD044056D0}"/>
              </a:ext>
            </a:extLst>
          </p:cNvPr>
          <p:cNvSpPr txBox="1"/>
          <p:nvPr/>
        </p:nvSpPr>
        <p:spPr>
          <a:xfrm>
            <a:off x="263525" y="1186644"/>
            <a:ext cx="6353175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Роль лексики у вивченні англійської мови (узагальнення)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1CA9B55-0D82-481A-A94F-3EF50AA035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6" t="23637" r="21197" b="10384"/>
          <a:stretch/>
        </p:blipFill>
        <p:spPr>
          <a:xfrm>
            <a:off x="6450036" y="2333196"/>
            <a:ext cx="5936343" cy="45248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29F8E4-6508-48D0-9798-7B2534889145}"/>
              </a:ext>
            </a:extLst>
          </p:cNvPr>
          <p:cNvSpPr txBox="1"/>
          <p:nvPr/>
        </p:nvSpPr>
        <p:spPr>
          <a:xfrm>
            <a:off x="880897" y="3712746"/>
            <a:ext cx="635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Montserrat Medium" panose="00000600000000000000" pitchFamily="2" charset="-52"/>
              </a:rPr>
              <a:t>Лексика як основа </a:t>
            </a:r>
            <a:r>
              <a:rPr lang="uk-UA" sz="2400" dirty="0" err="1">
                <a:latin typeface="Montserrat Medium" panose="00000600000000000000" pitchFamily="2" charset="-52"/>
              </a:rPr>
              <a:t>мовних</a:t>
            </a:r>
            <a:r>
              <a:rPr lang="uk-UA" sz="2400" dirty="0">
                <a:latin typeface="Montserrat Medium" panose="00000600000000000000" pitchFamily="2" charset="-52"/>
              </a:rPr>
              <a:t> навичок</a:t>
            </a:r>
            <a:br>
              <a:rPr lang="uk-UA" sz="2400" dirty="0">
                <a:latin typeface="Montserrat Medium" panose="00000600000000000000" pitchFamily="2" charset="-52"/>
              </a:rPr>
            </a:br>
            <a:br>
              <a:rPr lang="uk-UA" sz="2400" dirty="0">
                <a:latin typeface="Montserrat Medium" panose="00000600000000000000" pitchFamily="2" charset="-52"/>
              </a:rPr>
            </a:br>
            <a:r>
              <a:rPr lang="uk-UA" sz="2400" dirty="0">
                <a:latin typeface="Montserrat Medium" panose="00000600000000000000" pitchFamily="2" charset="-52"/>
              </a:rPr>
              <a:t>Особливості англійських слів, що ускладнюють запам’ятовування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53DF2F83-ECB5-439A-9D1D-B58CDDBF919A}"/>
              </a:ext>
            </a:extLst>
          </p:cNvPr>
          <p:cNvSpPr/>
          <p:nvPr/>
        </p:nvSpPr>
        <p:spPr>
          <a:xfrm rot="2700000">
            <a:off x="199507" y="374402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CFC99B3F-4742-4654-8129-6D17F90BDD52}"/>
              </a:ext>
            </a:extLst>
          </p:cNvPr>
          <p:cNvSpPr/>
          <p:nvPr/>
        </p:nvSpPr>
        <p:spPr>
          <a:xfrm rot="2700000">
            <a:off x="273652" y="3732658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BB1903-2358-41D2-865D-5A4B4D71E796}"/>
              </a:ext>
            </a:extLst>
          </p:cNvPr>
          <p:cNvSpPr txBox="1"/>
          <p:nvPr/>
        </p:nvSpPr>
        <p:spPr>
          <a:xfrm rot="921874">
            <a:off x="351858" y="3556682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2686DA72-1F66-48A2-AFC7-6B29738E88C7}"/>
              </a:ext>
            </a:extLst>
          </p:cNvPr>
          <p:cNvSpPr/>
          <p:nvPr/>
        </p:nvSpPr>
        <p:spPr>
          <a:xfrm rot="2700000">
            <a:off x="199507" y="464216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B5BE04DB-88E1-4FE2-ABC7-3F2EAAB3049D}"/>
              </a:ext>
            </a:extLst>
          </p:cNvPr>
          <p:cNvSpPr/>
          <p:nvPr/>
        </p:nvSpPr>
        <p:spPr>
          <a:xfrm rot="2700000">
            <a:off x="273652" y="4630797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97C63-FFAB-4A00-9167-7698DBF6BBC8}"/>
              </a:ext>
            </a:extLst>
          </p:cNvPr>
          <p:cNvSpPr txBox="1"/>
          <p:nvPr/>
        </p:nvSpPr>
        <p:spPr>
          <a:xfrm rot="921874">
            <a:off x="334394" y="4454821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72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01EA762-4C0F-4E43-B128-411CDD538B75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68DBD0E9-8197-4A4F-A7AD-4C5CECB8DDFE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B2DF2413-3FC1-4BA8-BFFC-A9FFD9479411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F33D78C5-A843-4347-907B-8FF22701D8F3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DC7A9EC3-6CC9-4DAE-B5ED-8A6D338ED01A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: скругленные углы 38">
            <a:extLst>
              <a:ext uri="{FF2B5EF4-FFF2-40B4-BE49-F238E27FC236}">
                <a16:creationId xmlns:a16="http://schemas.microsoft.com/office/drawing/2014/main" id="{04C3F815-5AFB-4508-A54A-2AE2A5707188}"/>
              </a:ext>
            </a:extLst>
          </p:cNvPr>
          <p:cNvSpPr/>
          <p:nvPr/>
        </p:nvSpPr>
        <p:spPr>
          <a:xfrm>
            <a:off x="122704" y="3809194"/>
            <a:ext cx="6002714" cy="2644876"/>
          </a:xfrm>
          <a:prstGeom prst="roundRect">
            <a:avLst>
              <a:gd name="adj" fmla="val 8545"/>
            </a:avLst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296567-A2BA-4F3B-8E30-3265B993D440}"/>
              </a:ext>
            </a:extLst>
          </p:cNvPr>
          <p:cNvSpPr txBox="1"/>
          <p:nvPr/>
        </p:nvSpPr>
        <p:spPr>
          <a:xfrm>
            <a:off x="889646" y="4769956"/>
            <a:ext cx="6419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Використовуйте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контекстне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навчання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асоціативні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зв'язки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практичне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використання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4C19EB-F4A9-4E26-9F3F-FE351944C11A}"/>
              </a:ext>
            </a:extLst>
          </p:cNvPr>
          <p:cNvSpPr txBox="1"/>
          <p:nvPr/>
        </p:nvSpPr>
        <p:spPr>
          <a:xfrm>
            <a:off x="874713" y="1025602"/>
            <a:ext cx="727828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Montserrat Medium" panose="00000600000000000000" pitchFamily="2" charset="-52"/>
              </a:rPr>
              <a:t>Лексика </a:t>
            </a:r>
            <a:r>
              <a:rPr lang="ru-RU" sz="2600" dirty="0" err="1">
                <a:latin typeface="Montserrat Medium" panose="00000600000000000000" pitchFamily="2" charset="-52"/>
              </a:rPr>
              <a:t>забезпечує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розуміння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</a:p>
          <a:p>
            <a:r>
              <a:rPr lang="ru-RU" sz="2600" dirty="0">
                <a:latin typeface="Montserrat Medium" panose="00000600000000000000" pitchFamily="2" charset="-52"/>
              </a:rPr>
              <a:t>та </a:t>
            </a:r>
            <a:r>
              <a:rPr lang="ru-RU" sz="2600" dirty="0" err="1">
                <a:latin typeface="Montserrat Medium" panose="00000600000000000000" pitchFamily="2" charset="-52"/>
              </a:rPr>
              <a:t>висловлювання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D16B17D-228D-42D7-B6CE-781EE1C9DB54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EE03A1D2-9C61-4A86-A6E9-1979ECBC7BDC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3A5965-32A6-4702-BC7B-CBDB77781840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E51FD788-078B-4AFF-BFF3-C5A004E2F1FE}"/>
              </a:ext>
            </a:extLst>
          </p:cNvPr>
          <p:cNvSpPr/>
          <p:nvPr/>
        </p:nvSpPr>
        <p:spPr>
          <a:xfrm rot="2700000">
            <a:off x="189147" y="2163055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99A7371F-91A7-45F4-90B1-213971AB5B14}"/>
              </a:ext>
            </a:extLst>
          </p:cNvPr>
          <p:cNvSpPr/>
          <p:nvPr/>
        </p:nvSpPr>
        <p:spPr>
          <a:xfrm rot="2700000">
            <a:off x="263292" y="215169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56ABAA-717B-49BF-A65F-509B8848B9EE}"/>
              </a:ext>
            </a:extLst>
          </p:cNvPr>
          <p:cNvSpPr txBox="1"/>
          <p:nvPr/>
        </p:nvSpPr>
        <p:spPr>
          <a:xfrm rot="921874">
            <a:off x="324034" y="1975715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276602A-4BFD-4A97-BA5E-24B5277EDD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2" t="11300" r="20672" b="10035"/>
          <a:stretch/>
        </p:blipFill>
        <p:spPr>
          <a:xfrm>
            <a:off x="6180882" y="1841851"/>
            <a:ext cx="6002714" cy="53427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24EDCD-8DA0-4AE3-9FAA-76DFFBA99F54}"/>
              </a:ext>
            </a:extLst>
          </p:cNvPr>
          <p:cNvSpPr txBox="1"/>
          <p:nvPr/>
        </p:nvSpPr>
        <p:spPr>
          <a:xfrm>
            <a:off x="892114" y="1961085"/>
            <a:ext cx="71882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Активний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словниковий</a:t>
            </a:r>
            <a:r>
              <a:rPr lang="ru-RU" sz="2600" dirty="0">
                <a:latin typeface="Montserrat Medium" panose="00000600000000000000" pitchFamily="2" charset="-52"/>
              </a:rPr>
              <a:t> запас для </a:t>
            </a:r>
            <a:r>
              <a:rPr lang="ru-RU" sz="2600" dirty="0" err="1">
                <a:latin typeface="Montserrat Medium" panose="00000600000000000000" pitchFamily="2" charset="-52"/>
              </a:rPr>
              <a:t>спілкування</a:t>
            </a:r>
            <a:r>
              <a:rPr lang="ru-RU" sz="2600" dirty="0">
                <a:latin typeface="Montserrat Medium" panose="00000600000000000000" pitchFamily="2" charset="-52"/>
              </a:rPr>
              <a:t>, </a:t>
            </a:r>
            <a:r>
              <a:rPr lang="ru-RU" sz="2600" dirty="0" err="1">
                <a:latin typeface="Montserrat Medium" panose="00000600000000000000" pitchFamily="2" charset="-52"/>
              </a:rPr>
              <a:t>пасивний</a:t>
            </a:r>
            <a:r>
              <a:rPr lang="ru-RU" sz="2600" dirty="0">
                <a:latin typeface="Montserrat Medium" panose="00000600000000000000" pitchFamily="2" charset="-52"/>
              </a:rPr>
              <a:t> – </a:t>
            </a:r>
            <a:r>
              <a:rPr lang="uk-UA" sz="2600" dirty="0">
                <a:latin typeface="Montserrat Medium" panose="00000600000000000000" pitchFamily="2" charset="-52"/>
              </a:rPr>
              <a:t>для читання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C275F1A5-EB2F-4AB5-9D0C-B4553317B21B}"/>
              </a:ext>
            </a:extLst>
          </p:cNvPr>
          <p:cNvSpPr/>
          <p:nvPr/>
        </p:nvSpPr>
        <p:spPr>
          <a:xfrm>
            <a:off x="253164" y="190986"/>
            <a:ext cx="7815600" cy="515671"/>
          </a:xfrm>
          <a:prstGeom prst="roundRect">
            <a:avLst/>
          </a:prstGeom>
          <a:solidFill>
            <a:srgbClr val="E6A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49DAA-5481-429D-B481-246DB75FAF6D}"/>
              </a:ext>
            </a:extLst>
          </p:cNvPr>
          <p:cNvSpPr txBox="1"/>
          <p:nvPr/>
        </p:nvSpPr>
        <p:spPr>
          <a:xfrm>
            <a:off x="263525" y="188913"/>
            <a:ext cx="78052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Лексика як основа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мовних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навичок</a:t>
            </a:r>
            <a:endParaRPr lang="ru-RU" sz="2800" dirty="0">
              <a:solidFill>
                <a:schemeClr val="bg1"/>
              </a:solidFill>
              <a:latin typeface="Montserrat SemiBold" panose="00000700000000000000" pitchFamily="2" charset="-52"/>
            </a:endParaRP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ABD4288-9924-4ABC-8B40-E274C77AA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03808">
            <a:off x="205938" y="3973657"/>
            <a:ext cx="662277" cy="66227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831B052-D2D4-4F89-B349-7B418620E8DD}"/>
              </a:ext>
            </a:extLst>
          </p:cNvPr>
          <p:cNvSpPr txBox="1"/>
          <p:nvPr/>
        </p:nvSpPr>
        <p:spPr>
          <a:xfrm>
            <a:off x="951446" y="4087419"/>
            <a:ext cx="2579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Рекомендація</a:t>
            </a:r>
            <a:r>
              <a:rPr lang="ru-RU" sz="2400" dirty="0">
                <a:latin typeface="Montserrat Medium" panose="00000600000000000000" pitchFamily="2" charset="-52"/>
              </a:rPr>
              <a:t>:</a:t>
            </a: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B46F5E8B-BFA9-45CA-A4B7-E61C5A7AD581}"/>
              </a:ext>
            </a:extLst>
          </p:cNvPr>
          <p:cNvSpPr/>
          <p:nvPr/>
        </p:nvSpPr>
        <p:spPr>
          <a:xfrm>
            <a:off x="8126199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E6A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64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C63EB38-46A1-4100-BB65-51DBF0B970A8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C0EC05B3-3BBB-4A19-8D34-46D5B5D7886D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98E65032-696F-4071-85F1-85FE6B6BB53B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83F6360F-C244-427E-8120-97FD1D59419A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F2A968C5-1E3B-4A76-9CE4-56BCDA05AFB7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5DBA8CB9-7A14-46AD-B433-CF2DDB849D7B}"/>
              </a:ext>
            </a:extLst>
          </p:cNvPr>
          <p:cNvSpPr/>
          <p:nvPr/>
        </p:nvSpPr>
        <p:spPr>
          <a:xfrm>
            <a:off x="122704" y="3809194"/>
            <a:ext cx="6002714" cy="2644876"/>
          </a:xfrm>
          <a:prstGeom prst="roundRect">
            <a:avLst>
              <a:gd name="adj" fmla="val 8545"/>
            </a:avLst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D8D171-565C-4475-8F5D-E0AEDC5AB160}"/>
              </a:ext>
            </a:extLst>
          </p:cNvPr>
          <p:cNvSpPr txBox="1"/>
          <p:nvPr/>
        </p:nvSpPr>
        <p:spPr>
          <a:xfrm>
            <a:off x="889646" y="4769956"/>
            <a:ext cx="5206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Використовуйте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контекстне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навчання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асоціативні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зв'язки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практичне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використання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ABB3A5-F248-471E-93F3-9E57CD18EF9D}"/>
              </a:ext>
            </a:extLst>
          </p:cNvPr>
          <p:cNvSpPr txBox="1"/>
          <p:nvPr/>
        </p:nvSpPr>
        <p:spPr>
          <a:xfrm>
            <a:off x="891108" y="1216609"/>
            <a:ext cx="727828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Невідповідність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вимови</a:t>
            </a:r>
            <a:r>
              <a:rPr lang="ru-RU" sz="2600" dirty="0">
                <a:latin typeface="Montserrat Medium" panose="00000600000000000000" pitchFamily="2" charset="-52"/>
              </a:rPr>
              <a:t> та </a:t>
            </a:r>
            <a:r>
              <a:rPr lang="ru-RU" sz="2600" dirty="0" err="1">
                <a:latin typeface="Montserrat Medium" panose="00000600000000000000" pitchFamily="2" charset="-52"/>
              </a:rPr>
              <a:t>написання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7FB8C709-4C4C-40FE-91B4-23D6BA8CEE36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71B67419-D0FD-4C43-A2DE-518E7295E594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14F0AB-7276-41A7-A659-0A22F98A2FE8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53F1D5CB-E8BD-49CE-9767-AB91D7EB3C36}"/>
              </a:ext>
            </a:extLst>
          </p:cNvPr>
          <p:cNvSpPr/>
          <p:nvPr/>
        </p:nvSpPr>
        <p:spPr>
          <a:xfrm rot="2700000">
            <a:off x="189147" y="2112480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F709E878-FBF6-4787-A0C5-B957E694F5F6}"/>
              </a:ext>
            </a:extLst>
          </p:cNvPr>
          <p:cNvSpPr/>
          <p:nvPr/>
        </p:nvSpPr>
        <p:spPr>
          <a:xfrm rot="2700000">
            <a:off x="263292" y="2101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AD3109-3CE4-4DD6-81F3-83939F59EF42}"/>
              </a:ext>
            </a:extLst>
          </p:cNvPr>
          <p:cNvSpPr txBox="1"/>
          <p:nvPr/>
        </p:nvSpPr>
        <p:spPr>
          <a:xfrm rot="921874">
            <a:off x="324034" y="1925140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7A5033-B688-4104-A98A-0ED226840F41}"/>
              </a:ext>
            </a:extLst>
          </p:cNvPr>
          <p:cNvSpPr txBox="1"/>
          <p:nvPr/>
        </p:nvSpPr>
        <p:spPr>
          <a:xfrm>
            <a:off x="891774" y="2100282"/>
            <a:ext cx="71882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Багатозначн</a:t>
            </a:r>
            <a:r>
              <a:rPr lang="uk-UA" sz="2600" dirty="0">
                <a:latin typeface="Montserrat Medium" panose="00000600000000000000" pitchFamily="2" charset="-52"/>
              </a:rPr>
              <a:t>і слова, омоніми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AE445365-C231-4D9C-8232-E1C6E6F3D1A0}"/>
              </a:ext>
            </a:extLst>
          </p:cNvPr>
          <p:cNvSpPr/>
          <p:nvPr/>
        </p:nvSpPr>
        <p:spPr>
          <a:xfrm>
            <a:off x="253164" y="190986"/>
            <a:ext cx="7815600" cy="515671"/>
          </a:xfrm>
          <a:prstGeom prst="roundRect">
            <a:avLst/>
          </a:prstGeom>
          <a:solidFill>
            <a:srgbClr val="ED7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12EC38-ED47-47A8-A8DF-1E07B13FB709}"/>
              </a:ext>
            </a:extLst>
          </p:cNvPr>
          <p:cNvSpPr txBox="1"/>
          <p:nvPr/>
        </p:nvSpPr>
        <p:spPr>
          <a:xfrm>
            <a:off x="263525" y="188913"/>
            <a:ext cx="7805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Особливості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англійських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слів</a:t>
            </a:r>
            <a:endParaRPr lang="ru-RU" sz="2800" dirty="0">
              <a:solidFill>
                <a:schemeClr val="bg1"/>
              </a:solidFill>
              <a:latin typeface="Montserrat SemiBold" panose="00000700000000000000" pitchFamily="2" charset="-52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C0BD91F-859C-4B5F-8F33-C19F6F18B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03808">
            <a:off x="205938" y="3973657"/>
            <a:ext cx="662277" cy="66227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0BCFE9-D5E1-4F72-921A-BAF57AAB0A0B}"/>
              </a:ext>
            </a:extLst>
          </p:cNvPr>
          <p:cNvSpPr txBox="1"/>
          <p:nvPr/>
        </p:nvSpPr>
        <p:spPr>
          <a:xfrm>
            <a:off x="951446" y="4087419"/>
            <a:ext cx="2579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Рекомендація</a:t>
            </a:r>
            <a:r>
              <a:rPr lang="ru-RU" sz="2400" dirty="0">
                <a:latin typeface="Montserrat Medium" panose="00000600000000000000" pitchFamily="2" charset="-52"/>
              </a:rPr>
              <a:t>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E8A2EF-963D-4C4B-B61F-0C6857FC14D9}"/>
              </a:ext>
            </a:extLst>
          </p:cNvPr>
          <p:cNvSpPr txBox="1"/>
          <p:nvPr/>
        </p:nvSpPr>
        <p:spPr>
          <a:xfrm>
            <a:off x="892114" y="2770300"/>
            <a:ext cx="590057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Фразові дієслова, «хибні друзі» абстрактні слова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A6EE4673-0FAA-4C66-88FE-D039E5671C65}"/>
              </a:ext>
            </a:extLst>
          </p:cNvPr>
          <p:cNvSpPr/>
          <p:nvPr/>
        </p:nvSpPr>
        <p:spPr>
          <a:xfrm rot="2700000">
            <a:off x="189147" y="3016357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4858982C-0C83-4D37-8C64-F7E573D1EADF}"/>
              </a:ext>
            </a:extLst>
          </p:cNvPr>
          <p:cNvSpPr/>
          <p:nvPr/>
        </p:nvSpPr>
        <p:spPr>
          <a:xfrm rot="2700000">
            <a:off x="263292" y="3004993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479029A-FBDA-4569-B3F9-CF1A74ADD5FD}"/>
              </a:ext>
            </a:extLst>
          </p:cNvPr>
          <p:cNvSpPr txBox="1"/>
          <p:nvPr/>
        </p:nvSpPr>
        <p:spPr>
          <a:xfrm rot="921874">
            <a:off x="305104" y="2809393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3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8B2231D-449D-43FE-85BA-E89DB4F3CB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9" t="11533" r="20729" b="10620"/>
          <a:stretch/>
        </p:blipFill>
        <p:spPr>
          <a:xfrm>
            <a:off x="6267316" y="1507444"/>
            <a:ext cx="6002715" cy="5338734"/>
          </a:xfrm>
          <a:prstGeom prst="rect">
            <a:avLst/>
          </a:prstGeom>
        </p:spPr>
      </p:pic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26519545-BF72-4924-9F46-5897094FC3C1}"/>
              </a:ext>
            </a:extLst>
          </p:cNvPr>
          <p:cNvSpPr/>
          <p:nvPr/>
        </p:nvSpPr>
        <p:spPr>
          <a:xfrm>
            <a:off x="8126199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ED7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697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730B3B9-3953-40A3-A393-C101255B0714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D5566974-3788-4CF3-93D2-662FE11E88FB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193512C4-0CBA-4CD5-BA05-0440E26F2DAD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9142572C-EA66-40F4-A8FD-281C39E49B2E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469A95EC-E6D9-4FAA-B44D-AE1F72C20640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7FEF1969-534D-45C4-BDC0-2D16B3792379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35BE3385-FD5F-41D8-A70A-F918B1BB57BD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9410A7-FF29-4C25-9037-A3AA9F235F2A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D516A2E4-41A6-4CE2-A05D-5520D0C6D987}"/>
              </a:ext>
            </a:extLst>
          </p:cNvPr>
          <p:cNvSpPr/>
          <p:nvPr/>
        </p:nvSpPr>
        <p:spPr>
          <a:xfrm rot="2700000">
            <a:off x="189147" y="2366324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E12EA35B-0352-4AB9-84D7-4DF4B437749A}"/>
              </a:ext>
            </a:extLst>
          </p:cNvPr>
          <p:cNvSpPr/>
          <p:nvPr/>
        </p:nvSpPr>
        <p:spPr>
          <a:xfrm rot="2700000">
            <a:off x="263292" y="2354960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8801C9-4825-4483-87FA-B13199F4AA7A}"/>
              </a:ext>
            </a:extLst>
          </p:cNvPr>
          <p:cNvSpPr txBox="1"/>
          <p:nvPr/>
        </p:nvSpPr>
        <p:spPr>
          <a:xfrm rot="921874">
            <a:off x="324034" y="2178984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FC706EC1-A4BB-4A4D-8CC1-E24B5673657A}"/>
              </a:ext>
            </a:extLst>
          </p:cNvPr>
          <p:cNvSpPr/>
          <p:nvPr/>
        </p:nvSpPr>
        <p:spPr>
          <a:xfrm>
            <a:off x="253164" y="190986"/>
            <a:ext cx="7816448" cy="515671"/>
          </a:xfrm>
          <a:prstGeom prst="roundRect">
            <a:avLst/>
          </a:prstGeom>
          <a:solidFill>
            <a:srgbClr val="D049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A9766-09CA-4554-9628-E562FC14374F}"/>
              </a:ext>
            </a:extLst>
          </p:cNvPr>
          <p:cNvSpPr txBox="1"/>
          <p:nvPr/>
        </p:nvSpPr>
        <p:spPr>
          <a:xfrm>
            <a:off x="263524" y="188913"/>
            <a:ext cx="78164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Типові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труднощі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українських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школярів</a:t>
            </a:r>
            <a:endParaRPr lang="ru-RU" sz="2800" dirty="0">
              <a:solidFill>
                <a:schemeClr val="bg1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7A07C285-29E3-4C2C-BFF9-E12AABEFEEE5}"/>
              </a:ext>
            </a:extLst>
          </p:cNvPr>
          <p:cNvSpPr/>
          <p:nvPr/>
        </p:nvSpPr>
        <p:spPr>
          <a:xfrm>
            <a:off x="8126199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D049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7B7E8-60A4-470E-8843-DE847B64642F}"/>
              </a:ext>
            </a:extLst>
          </p:cNvPr>
          <p:cNvSpPr txBox="1"/>
          <p:nvPr/>
        </p:nvSpPr>
        <p:spPr>
          <a:xfrm>
            <a:off x="892114" y="3353608"/>
            <a:ext cx="590057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Складність вимови та написання, багатозначні слова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225577B4-15DC-40A4-847C-A469373896F5}"/>
              </a:ext>
            </a:extLst>
          </p:cNvPr>
          <p:cNvSpPr/>
          <p:nvPr/>
        </p:nvSpPr>
        <p:spPr>
          <a:xfrm rot="2700000">
            <a:off x="189147" y="3599665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9B854AB0-D934-4327-BCEE-0D6F9976CCA0}"/>
              </a:ext>
            </a:extLst>
          </p:cNvPr>
          <p:cNvSpPr/>
          <p:nvPr/>
        </p:nvSpPr>
        <p:spPr>
          <a:xfrm rot="2700000">
            <a:off x="263292" y="358830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092BB6-1F08-41AC-A5B7-38EEBD5FCF7D}"/>
              </a:ext>
            </a:extLst>
          </p:cNvPr>
          <p:cNvSpPr txBox="1"/>
          <p:nvPr/>
        </p:nvSpPr>
        <p:spPr>
          <a:xfrm rot="921874">
            <a:off x="305104" y="3392701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3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CB37C7B-F09D-4F54-93BE-7D4BA8255EB4}"/>
              </a:ext>
            </a:extLst>
          </p:cNvPr>
          <p:cNvSpPr txBox="1"/>
          <p:nvPr/>
        </p:nvSpPr>
        <p:spPr>
          <a:xfrm>
            <a:off x="891109" y="1008005"/>
            <a:ext cx="6207526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Механічне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заучування</a:t>
            </a:r>
            <a:r>
              <a:rPr lang="ru-RU" sz="2600" dirty="0">
                <a:latin typeface="Montserrat Medium" panose="00000600000000000000" pitchFamily="2" charset="-52"/>
              </a:rPr>
              <a:t> без </a:t>
            </a:r>
            <a:r>
              <a:rPr lang="ru-RU" sz="2600" dirty="0" err="1">
                <a:latin typeface="Montserrat Medium" panose="00000600000000000000" pitchFamily="2" charset="-52"/>
              </a:rPr>
              <a:t>розуміння</a:t>
            </a:r>
            <a:r>
              <a:rPr lang="ru-RU" sz="2600" dirty="0">
                <a:latin typeface="Montserrat Medium" panose="00000600000000000000" pitchFamily="2" charset="-52"/>
              </a:rPr>
              <a:t> контексту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172A96-5699-4B38-B258-6AE920B15DD6}"/>
              </a:ext>
            </a:extLst>
          </p:cNvPr>
          <p:cNvSpPr txBox="1"/>
          <p:nvPr/>
        </p:nvSpPr>
        <p:spPr>
          <a:xfrm>
            <a:off x="891774" y="2167059"/>
            <a:ext cx="563906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Недостатнє використання нових слів у мовленні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E32C64D2-962B-4CE1-87E1-C62C7C85B2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92" b="97759" l="11195" r="80024">
                        <a14:foregroundMark x1="31210" y1="24823" x2="15704" y2="62441"/>
                        <a14:foregroundMark x1="15704" y1="62441" x2="23853" y2="49823"/>
                        <a14:foregroundMark x1="23853" y1="49823" x2="23378" y2="77123"/>
                        <a14:foregroundMark x1="23378" y1="77123" x2="32516" y2="66450"/>
                        <a14:foregroundMark x1="32516" y1="66450" x2="56725" y2="72170"/>
                        <a14:foregroundMark x1="56725" y1="72170" x2="40862" y2="87146"/>
                        <a14:foregroundMark x1="40862" y1="87146" x2="68315" y2="76533"/>
                        <a14:foregroundMark x1="68315" y1="76533" x2="61234" y2="89800"/>
                        <a14:foregroundMark x1="61234" y1="89800" x2="52215" y2="65920"/>
                        <a14:foregroundMark x1="52215" y1="65920" x2="70095" y2="65448"/>
                        <a14:foregroundMark x1="70095" y1="65448" x2="60403" y2="63738"/>
                        <a14:foregroundMark x1="60403" y1="63738" x2="63608" y2="52358"/>
                        <a14:foregroundMark x1="63608" y1="52358" x2="83742" y2="51297"/>
                        <a14:foregroundMark x1="83742" y1="51297" x2="75356" y2="47583"/>
                        <a14:foregroundMark x1="75356" y1="47583" x2="80815" y2="48113"/>
                        <a14:foregroundMark x1="80815" y1="48113" x2="63252" y2="39092"/>
                        <a14:foregroundMark x1="63252" y1="39092" x2="60087" y2="17630"/>
                        <a14:foregroundMark x1="60087" y1="17630" x2="60206" y2="27241"/>
                        <a14:foregroundMark x1="60206" y1="27241" x2="58623" y2="16038"/>
                        <a14:foregroundMark x1="58623" y1="16038" x2="38528" y2="22700"/>
                        <a14:foregroundMark x1="38528" y1="22700" x2="36630" y2="25354"/>
                        <a14:foregroundMark x1="75316" y1="35613" x2="80063" y2="57075"/>
                        <a14:foregroundMark x1="80063" y1="57075" x2="77057" y2="75354"/>
                        <a14:foregroundMark x1="77057" y1="75354" x2="77057" y2="75472"/>
                        <a14:foregroundMark x1="55815" y1="67866" x2="60522" y2="68101"/>
                        <a14:foregroundMark x1="60522" y1="68101" x2="63093" y2="77535"/>
                        <a14:foregroundMark x1="63093" y1="77535" x2="65309" y2="69870"/>
                        <a14:foregroundMark x1="65309" y1="69870" x2="68394" y2="86203"/>
                        <a14:foregroundMark x1="68394" y1="86203" x2="68038" y2="95283"/>
                        <a14:foregroundMark x1="68038" y1="95283" x2="61234" y2="98054"/>
                        <a14:foregroundMark x1="61234" y1="98054" x2="34019" y2="92925"/>
                        <a14:foregroundMark x1="34019" y1="92925" x2="40071" y2="83667"/>
                        <a14:foregroundMark x1="42207" y1="72052" x2="44541" y2="76592"/>
                        <a14:foregroundMark x1="79312" y1="53420" x2="79668" y2="54363"/>
                        <a14:foregroundMark x1="80063" y1="62028" x2="78916" y2="69399"/>
                        <a14:foregroundMark x1="49130" y1="88561" x2="38647" y2="89151"/>
                        <a14:foregroundMark x1="38647" y1="89151" x2="31369" y2="93455"/>
                        <a14:foregroundMark x1="31369" y1="93455" x2="67761" y2="97170"/>
                        <a14:foregroundMark x1="48734" y1="97995" x2="30380" y2="97465"/>
                        <a14:foregroundMark x1="17445" y1="83844" x2="13964" y2="77358"/>
                        <a14:foregroundMark x1="13964" y1="77358" x2="12302" y2="69163"/>
                        <a14:foregroundMark x1="12302" y1="69163" x2="16139" y2="66215"/>
                        <a14:foregroundMark x1="12302" y1="61616" x2="13805" y2="64269"/>
                        <a14:foregroundMark x1="15190" y1="61203" x2="20253" y2="59375"/>
                        <a14:foregroundMark x1="20253" y1="59375" x2="19858" y2="60495"/>
                        <a14:foregroundMark x1="19937" y1="60377" x2="11195" y2="67571"/>
                        <a14:foregroundMark x1="11195" y1="67571" x2="13212" y2="82193"/>
                        <a14:foregroundMark x1="13212" y1="82193" x2="19225" y2="86026"/>
                        <a14:foregroundMark x1="19225" y1="86026" x2="23892" y2="84493"/>
                        <a14:foregroundMark x1="33267" y1="83432" x2="29866" y2="90271"/>
                        <a14:foregroundMark x1="29866" y1="90271" x2="30775" y2="87795"/>
                        <a14:foregroundMark x1="28046" y1="94693" x2="32674" y2="83726"/>
                        <a14:foregroundMark x1="29668" y1="89564" x2="28441" y2="92158"/>
                        <a14:foregroundMark x1="13410" y1="82252" x2="18790" y2="85790"/>
                        <a14:foregroundMark x1="18790" y1="85790" x2="19225" y2="85613"/>
                        <a14:foregroundMark x1="17563" y1="85790" x2="14003" y2="86675"/>
                        <a14:foregroundMark x1="13410" y1="82783" x2="14320" y2="86616"/>
                        <a14:foregroundMark x1="66337" y1="16627" x2="63924" y2="14505"/>
                        <a14:foregroundMark x1="48378" y1="14092" x2="39913" y2="14269"/>
                        <a14:foregroundMark x1="34850" y1="15802" x2="34691" y2="18809"/>
                        <a14:foregroundMark x1="29074" y1="22288" x2="29074" y2="22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47" t="11504" r="18409" b="172"/>
          <a:stretch/>
        </p:blipFill>
        <p:spPr>
          <a:xfrm>
            <a:off x="5638727" y="1589011"/>
            <a:ext cx="6384887" cy="526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02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6222BA7-2CE0-4311-A3D5-F7400C47522B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019C12CE-54CA-4DB9-B0D4-17F09ACF6473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53974381-D240-4DC3-BF07-F079A8739D50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6BFE2D11-B3CF-402C-944C-380F50981286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FBA9021E-501F-4A11-AA6A-66FDDE2942EE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51F26AF8-7AB2-4848-BA9F-14F31BD3676A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8C6A8CF5-BB1D-4D0B-85E0-501ACD989627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52E2F6-0EA2-483B-9E7D-53172812CAA6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19A5402B-5DFA-487E-A819-6AA1C1083767}"/>
              </a:ext>
            </a:extLst>
          </p:cNvPr>
          <p:cNvSpPr/>
          <p:nvPr/>
        </p:nvSpPr>
        <p:spPr>
          <a:xfrm rot="2700000">
            <a:off x="189147" y="2366324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C7775315-B2CE-443E-A219-61901665631F}"/>
              </a:ext>
            </a:extLst>
          </p:cNvPr>
          <p:cNvSpPr/>
          <p:nvPr/>
        </p:nvSpPr>
        <p:spPr>
          <a:xfrm rot="2700000">
            <a:off x="263292" y="2354960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6009B4-5ED2-488E-9832-5AB6CCDE0B2C}"/>
              </a:ext>
            </a:extLst>
          </p:cNvPr>
          <p:cNvSpPr txBox="1"/>
          <p:nvPr/>
        </p:nvSpPr>
        <p:spPr>
          <a:xfrm rot="921874">
            <a:off x="324034" y="2178984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B757342-81EA-4FE5-B364-35395F7A5A86}"/>
              </a:ext>
            </a:extLst>
          </p:cNvPr>
          <p:cNvSpPr/>
          <p:nvPr/>
        </p:nvSpPr>
        <p:spPr>
          <a:xfrm>
            <a:off x="253164" y="190986"/>
            <a:ext cx="7816448" cy="515671"/>
          </a:xfrm>
          <a:prstGeom prst="roundRect">
            <a:avLst/>
          </a:prstGeom>
          <a:solidFill>
            <a:srgbClr val="D049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07EA71-062E-4279-B504-7C61E1D79B1D}"/>
              </a:ext>
            </a:extLst>
          </p:cNvPr>
          <p:cNvSpPr txBox="1"/>
          <p:nvPr/>
        </p:nvSpPr>
        <p:spPr>
          <a:xfrm>
            <a:off x="203616" y="188913"/>
            <a:ext cx="791050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6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Психологічні</a:t>
            </a:r>
            <a:r>
              <a:rPr lang="ru-RU" sz="26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6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особливості</a:t>
            </a:r>
            <a:r>
              <a:rPr lang="ru-RU" sz="26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6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дітей</a:t>
            </a:r>
            <a:r>
              <a:rPr lang="ru-RU" sz="26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(12-13 </a:t>
            </a:r>
            <a:r>
              <a:rPr lang="ru-RU" sz="26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років</a:t>
            </a:r>
            <a:r>
              <a:rPr lang="ru-RU" sz="2600" dirty="0">
                <a:solidFill>
                  <a:schemeClr val="bg1"/>
                </a:solidFill>
                <a:latin typeface="Montserrat SemiBold" panose="00000700000000000000" pitchFamily="2" charset="-52"/>
              </a:rPr>
              <a:t>)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B3F4127D-42A8-44F8-9FB1-B421350497B1}"/>
              </a:ext>
            </a:extLst>
          </p:cNvPr>
          <p:cNvSpPr/>
          <p:nvPr/>
        </p:nvSpPr>
        <p:spPr>
          <a:xfrm>
            <a:off x="8126199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D049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F59A90-2996-48BD-9596-200FA4D4F009}"/>
              </a:ext>
            </a:extLst>
          </p:cNvPr>
          <p:cNvSpPr txBox="1"/>
          <p:nvPr/>
        </p:nvSpPr>
        <p:spPr>
          <a:xfrm>
            <a:off x="892114" y="3353608"/>
            <a:ext cx="590057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Мотиваційні та індивідуальні чинники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2B6FA30C-8271-4265-BAE6-465F432C38CF}"/>
              </a:ext>
            </a:extLst>
          </p:cNvPr>
          <p:cNvSpPr/>
          <p:nvPr/>
        </p:nvSpPr>
        <p:spPr>
          <a:xfrm rot="2700000">
            <a:off x="189147" y="3599665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98D0BCB2-12F1-488C-89A8-AA897C9D1BA5}"/>
              </a:ext>
            </a:extLst>
          </p:cNvPr>
          <p:cNvSpPr/>
          <p:nvPr/>
        </p:nvSpPr>
        <p:spPr>
          <a:xfrm rot="2700000">
            <a:off x="263292" y="358830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C2B58D-5E18-40B6-91F7-3ED61B483A86}"/>
              </a:ext>
            </a:extLst>
          </p:cNvPr>
          <p:cNvSpPr txBox="1"/>
          <p:nvPr/>
        </p:nvSpPr>
        <p:spPr>
          <a:xfrm rot="921874">
            <a:off x="305104" y="3392701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3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76B00B-2EFE-4423-9FE8-5D4119464F8B}"/>
              </a:ext>
            </a:extLst>
          </p:cNvPr>
          <p:cNvSpPr txBox="1"/>
          <p:nvPr/>
        </p:nvSpPr>
        <p:spPr>
          <a:xfrm>
            <a:off x="891109" y="1008005"/>
            <a:ext cx="688854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Нестійка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увага</a:t>
            </a:r>
            <a:r>
              <a:rPr lang="ru-RU" sz="2600" dirty="0">
                <a:latin typeface="Montserrat Medium" panose="00000600000000000000" pitchFamily="2" charset="-52"/>
              </a:rPr>
              <a:t>: </a:t>
            </a:r>
            <a:r>
              <a:rPr lang="ru-RU" sz="2600" dirty="0" err="1">
                <a:latin typeface="Montserrat Medium" panose="00000600000000000000" pitchFamily="2" charset="-52"/>
              </a:rPr>
              <a:t>емоційно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забарвлені</a:t>
            </a:r>
            <a:r>
              <a:rPr lang="ru-RU" sz="2600" dirty="0">
                <a:latin typeface="Montserrat Medium" panose="00000600000000000000" pitchFamily="2" charset="-52"/>
              </a:rPr>
              <a:t> слова </a:t>
            </a:r>
            <a:r>
              <a:rPr lang="ru-RU" sz="2600" dirty="0" err="1">
                <a:latin typeface="Montserrat Medium" panose="00000600000000000000" pitchFamily="2" charset="-52"/>
              </a:rPr>
              <a:t>запам'ятовуються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краще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1727CA-D95B-4A5C-AE54-F341AABD41F2}"/>
              </a:ext>
            </a:extLst>
          </p:cNvPr>
          <p:cNvSpPr txBox="1"/>
          <p:nvPr/>
        </p:nvSpPr>
        <p:spPr>
          <a:xfrm>
            <a:off x="891774" y="2167059"/>
            <a:ext cx="563906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Пам’ять: переважає мимовільне запам’ятовування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B562C916-5508-43ED-B57C-CB2CACDA6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349443" y="1536874"/>
            <a:ext cx="7910509" cy="5307050"/>
          </a:xfrm>
          <a:custGeom>
            <a:avLst/>
            <a:gdLst>
              <a:gd name="connsiteX0" fmla="*/ 33531 w 7910509"/>
              <a:gd name="connsiteY0" fmla="*/ 287379 h 5307050"/>
              <a:gd name="connsiteX1" fmla="*/ 33531 w 7910509"/>
              <a:gd name="connsiteY1" fmla="*/ 3067894 h 5307050"/>
              <a:gd name="connsiteX2" fmla="*/ 1494031 w 7910509"/>
              <a:gd name="connsiteY2" fmla="*/ 3067894 h 5307050"/>
              <a:gd name="connsiteX3" fmla="*/ 1494031 w 7910509"/>
              <a:gd name="connsiteY3" fmla="*/ 1522408 h 5307050"/>
              <a:gd name="connsiteX4" fmla="*/ 1974597 w 7910509"/>
              <a:gd name="connsiteY4" fmla="*/ 1522408 h 5307050"/>
              <a:gd name="connsiteX5" fmla="*/ 1974597 w 7910509"/>
              <a:gd name="connsiteY5" fmla="*/ 629856 h 5307050"/>
              <a:gd name="connsiteX6" fmla="*/ 1494031 w 7910509"/>
              <a:gd name="connsiteY6" fmla="*/ 629856 h 5307050"/>
              <a:gd name="connsiteX7" fmla="*/ 1494031 w 7910509"/>
              <a:gd name="connsiteY7" fmla="*/ 287379 h 5307050"/>
              <a:gd name="connsiteX8" fmla="*/ 0 w 7910509"/>
              <a:gd name="connsiteY8" fmla="*/ 0 h 5307050"/>
              <a:gd name="connsiteX9" fmla="*/ 7910509 w 7910509"/>
              <a:gd name="connsiteY9" fmla="*/ 0 h 5307050"/>
              <a:gd name="connsiteX10" fmla="*/ 7910509 w 7910509"/>
              <a:gd name="connsiteY10" fmla="*/ 5307050 h 5307050"/>
              <a:gd name="connsiteX11" fmla="*/ 0 w 7910509"/>
              <a:gd name="connsiteY11" fmla="*/ 5307050 h 530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10509" h="5307050">
                <a:moveTo>
                  <a:pt x="33531" y="287379"/>
                </a:moveTo>
                <a:lnTo>
                  <a:pt x="33531" y="3067894"/>
                </a:lnTo>
                <a:lnTo>
                  <a:pt x="1494031" y="3067894"/>
                </a:lnTo>
                <a:lnTo>
                  <a:pt x="1494031" y="1522408"/>
                </a:lnTo>
                <a:lnTo>
                  <a:pt x="1974597" y="1522408"/>
                </a:lnTo>
                <a:lnTo>
                  <a:pt x="1974597" y="629856"/>
                </a:lnTo>
                <a:lnTo>
                  <a:pt x="1494031" y="629856"/>
                </a:lnTo>
                <a:lnTo>
                  <a:pt x="1494031" y="287379"/>
                </a:lnTo>
                <a:close/>
                <a:moveTo>
                  <a:pt x="0" y="0"/>
                </a:moveTo>
                <a:lnTo>
                  <a:pt x="7910509" y="0"/>
                </a:lnTo>
                <a:lnTo>
                  <a:pt x="7910509" y="5307050"/>
                </a:lnTo>
                <a:lnTo>
                  <a:pt x="0" y="530705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36741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6824FBF-1B9B-4EB6-9221-B06D4EBFC51D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F53D3911-E4A7-49E2-9DFC-A7435A7F2698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4560618B-E3D2-42B3-A90E-E3AFAAD7F998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E1C3FCA6-6684-42E7-AC3B-332C276EF980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4A89DB01-E705-4A04-AB06-5E62B1C7BBA0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CF7BC4-79F6-4497-A2DA-C21D7A5FED84}"/>
              </a:ext>
            </a:extLst>
          </p:cNvPr>
          <p:cNvSpPr txBox="1"/>
          <p:nvPr/>
        </p:nvSpPr>
        <p:spPr>
          <a:xfrm>
            <a:off x="300038" y="188913"/>
            <a:ext cx="30189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 err="1">
                <a:latin typeface="Montserrat SemiBold" panose="00000700000000000000" pitchFamily="2" charset="-52"/>
              </a:rPr>
              <a:t>Висновок</a:t>
            </a:r>
            <a:endParaRPr lang="ru-RU" sz="2800" dirty="0">
              <a:latin typeface="Montserrat SemiBold" panose="00000700000000000000" pitchFamily="2" charset="-52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AE80E1B-7B94-46F5-99C6-0450A2BB8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537" y="-6530536"/>
            <a:ext cx="9686925" cy="6524625"/>
          </a:xfrm>
          <a:prstGeom prst="rect">
            <a:avLst/>
          </a:prstGeom>
        </p:spPr>
      </p:pic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95963410-7BBC-4D94-862C-AED4A40BF392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94344A10-6457-48CA-B596-9A553B1A7C4D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24461-CA8D-47CD-AF64-707F1FA5A480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8794A5A9-9E59-4355-BE15-2886176FA432}"/>
              </a:ext>
            </a:extLst>
          </p:cNvPr>
          <p:cNvSpPr/>
          <p:nvPr/>
        </p:nvSpPr>
        <p:spPr>
          <a:xfrm rot="2700000">
            <a:off x="189147" y="2366324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3CF50272-4351-4606-B481-0A01420F0F8C}"/>
              </a:ext>
            </a:extLst>
          </p:cNvPr>
          <p:cNvSpPr/>
          <p:nvPr/>
        </p:nvSpPr>
        <p:spPr>
          <a:xfrm rot="2700000">
            <a:off x="263292" y="2354960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E7121-EDE2-4BD9-B730-C4B7C0305425}"/>
              </a:ext>
            </a:extLst>
          </p:cNvPr>
          <p:cNvSpPr txBox="1"/>
          <p:nvPr/>
        </p:nvSpPr>
        <p:spPr>
          <a:xfrm rot="921874">
            <a:off x="324034" y="2178984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C3B1BB-82CD-49FE-9989-0438F5B421FC}"/>
              </a:ext>
            </a:extLst>
          </p:cNvPr>
          <p:cNvSpPr txBox="1"/>
          <p:nvPr/>
        </p:nvSpPr>
        <p:spPr>
          <a:xfrm>
            <a:off x="891109" y="1008005"/>
            <a:ext cx="688854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Montserrat Medium" panose="00000600000000000000" pitchFamily="2" charset="-52"/>
              </a:rPr>
              <a:t>Лексика - основа </a:t>
            </a:r>
            <a:r>
              <a:rPr lang="ru-RU" sz="2600" dirty="0" err="1">
                <a:latin typeface="Montserrat Medium" panose="00000600000000000000" pitchFamily="2" charset="-52"/>
              </a:rPr>
              <a:t>комунікативної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компетентності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FA0B46-1BC7-4ED4-937F-8E420FAEF734}"/>
              </a:ext>
            </a:extLst>
          </p:cNvPr>
          <p:cNvSpPr txBox="1"/>
          <p:nvPr/>
        </p:nvSpPr>
        <p:spPr>
          <a:xfrm>
            <a:off x="891774" y="2167059"/>
            <a:ext cx="676716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Познання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психологічних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чинників</a:t>
            </a:r>
            <a:r>
              <a:rPr lang="ru-RU" sz="2600" dirty="0">
                <a:latin typeface="Montserrat Medium" panose="00000600000000000000" pitchFamily="2" charset="-52"/>
              </a:rPr>
              <a:t>, </a:t>
            </a:r>
            <a:r>
              <a:rPr lang="ru-RU" sz="2600" dirty="0" err="1">
                <a:latin typeface="Montserrat Medium" panose="00000600000000000000" pitchFamily="2" charset="-52"/>
              </a:rPr>
              <a:t>особливості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англійської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мови</a:t>
            </a:r>
            <a:r>
              <a:rPr lang="ru-RU" sz="2600" dirty="0">
                <a:latin typeface="Montserrat Medium" panose="00000600000000000000" pitchFamily="2" charset="-52"/>
              </a:rPr>
              <a:t> та </a:t>
            </a:r>
            <a:r>
              <a:rPr lang="ru-RU" sz="2600" dirty="0" err="1">
                <a:latin typeface="Montserrat Medium" panose="00000600000000000000" pitchFamily="2" charset="-52"/>
              </a:rPr>
              <a:t>ефективних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методів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навчання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сприяє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успішному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засвоєнню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9200C41-48CD-478B-A437-9FB78867A9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30066" y="1771100"/>
            <a:ext cx="8074544" cy="5417099"/>
          </a:xfrm>
          <a:custGeom>
            <a:avLst/>
            <a:gdLst>
              <a:gd name="connsiteX0" fmla="*/ 0 w 8074544"/>
              <a:gd name="connsiteY0" fmla="*/ 1143500 h 5417099"/>
              <a:gd name="connsiteX1" fmla="*/ 173519 w 8074544"/>
              <a:gd name="connsiteY1" fmla="*/ 1143500 h 5417099"/>
              <a:gd name="connsiteX2" fmla="*/ 0 w 8074544"/>
              <a:gd name="connsiteY2" fmla="*/ 1442693 h 5417099"/>
              <a:gd name="connsiteX3" fmla="*/ 0 w 8074544"/>
              <a:gd name="connsiteY3" fmla="*/ 0 h 5417099"/>
              <a:gd name="connsiteX4" fmla="*/ 8074544 w 8074544"/>
              <a:gd name="connsiteY4" fmla="*/ 0 h 5417099"/>
              <a:gd name="connsiteX5" fmla="*/ 8074544 w 8074544"/>
              <a:gd name="connsiteY5" fmla="*/ 5417099 h 5417099"/>
              <a:gd name="connsiteX6" fmla="*/ 0 w 8074544"/>
              <a:gd name="connsiteY6" fmla="*/ 5417099 h 5417099"/>
              <a:gd name="connsiteX7" fmla="*/ 0 w 8074544"/>
              <a:gd name="connsiteY7" fmla="*/ 1842773 h 5417099"/>
              <a:gd name="connsiteX8" fmla="*/ 1152592 w 8074544"/>
              <a:gd name="connsiteY8" fmla="*/ 2511226 h 5417099"/>
              <a:gd name="connsiteX9" fmla="*/ 1945814 w 8074544"/>
              <a:gd name="connsiteY9" fmla="*/ 1143500 h 5417099"/>
              <a:gd name="connsiteX10" fmla="*/ 3303474 w 8074544"/>
              <a:gd name="connsiteY10" fmla="*/ 1143500 h 5417099"/>
              <a:gd name="connsiteX11" fmla="*/ 3303474 w 8074544"/>
              <a:gd name="connsiteY11" fmla="*/ 250948 h 5417099"/>
              <a:gd name="connsiteX12" fmla="*/ 1266364 w 8074544"/>
              <a:gd name="connsiteY12" fmla="*/ 250948 h 5417099"/>
              <a:gd name="connsiteX13" fmla="*/ 835936 w 8074544"/>
              <a:gd name="connsiteY13" fmla="*/ 1318 h 5417099"/>
              <a:gd name="connsiteX14" fmla="*/ 691161 w 8074544"/>
              <a:gd name="connsiteY14" fmla="*/ 250948 h 5417099"/>
              <a:gd name="connsiteX15" fmla="*/ 0 w 8074544"/>
              <a:gd name="connsiteY15" fmla="*/ 250948 h 5417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74544" h="5417099">
                <a:moveTo>
                  <a:pt x="0" y="1143500"/>
                </a:moveTo>
                <a:lnTo>
                  <a:pt x="173519" y="1143500"/>
                </a:lnTo>
                <a:lnTo>
                  <a:pt x="0" y="1442693"/>
                </a:lnTo>
                <a:close/>
                <a:moveTo>
                  <a:pt x="0" y="0"/>
                </a:moveTo>
                <a:lnTo>
                  <a:pt x="8074544" y="0"/>
                </a:lnTo>
                <a:lnTo>
                  <a:pt x="8074544" y="5417099"/>
                </a:lnTo>
                <a:lnTo>
                  <a:pt x="0" y="5417099"/>
                </a:lnTo>
                <a:lnTo>
                  <a:pt x="0" y="1842773"/>
                </a:lnTo>
                <a:lnTo>
                  <a:pt x="1152592" y="2511226"/>
                </a:lnTo>
                <a:lnTo>
                  <a:pt x="1945814" y="1143500"/>
                </a:lnTo>
                <a:lnTo>
                  <a:pt x="3303474" y="1143500"/>
                </a:lnTo>
                <a:lnTo>
                  <a:pt x="3303474" y="250948"/>
                </a:lnTo>
                <a:lnTo>
                  <a:pt x="1266364" y="250948"/>
                </a:lnTo>
                <a:lnTo>
                  <a:pt x="835936" y="1318"/>
                </a:lnTo>
                <a:lnTo>
                  <a:pt x="691161" y="250948"/>
                </a:lnTo>
                <a:lnTo>
                  <a:pt x="0" y="25094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31972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180</Words>
  <Application>Microsoft Office PowerPoint</Application>
  <PresentationFormat>Широкоэкранный</PresentationFormat>
  <Paragraphs>47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Montserrat SemiBold</vt:lpstr>
      <vt:lpstr>Pershotravneva55</vt:lpstr>
      <vt:lpstr>Calibri Light</vt:lpstr>
      <vt:lpstr>Calibri</vt:lpstr>
      <vt:lpstr>Montserrat Medium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Dgardes Gusь</dc:creator>
  <cp:lastModifiedBy>Dgardes Gusь</cp:lastModifiedBy>
  <cp:revision>21</cp:revision>
  <dcterms:created xsi:type="dcterms:W3CDTF">2026-02-25T12:14:58Z</dcterms:created>
  <dcterms:modified xsi:type="dcterms:W3CDTF">2026-02-27T17:02:25Z</dcterms:modified>
</cp:coreProperties>
</file>

<file path=docProps/thumbnail.jpeg>
</file>